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0" r:id="rId11"/>
  </p:sldIdLst>
  <p:sldSz cx="9144000" cy="6858000" type="screen4x3"/>
  <p:notesSz cx="6858000" cy="9144000"/>
  <p:embeddedFontLst>
    <p:embeddedFont>
      <p:font typeface="Angsana New" pitchFamily="18" charset="-34"/>
      <p:regular r:id="rId14"/>
      <p:bold r:id="rId15"/>
      <p:italic r:id="rId16"/>
      <p:boldItalic r:id="rId17"/>
    </p:embeddedFont>
    <p:embeddedFont>
      <p:font typeface="Browallia New" pitchFamily="34" charset="-34"/>
      <p:regular r:id="rId18"/>
      <p:bold r:id="rId19"/>
      <p:italic r:id="rId20"/>
      <p:boldItalic r:id="rId21"/>
    </p:embeddedFont>
    <p:embeddedFont>
      <p:font typeface="TH SarabunPSK" pitchFamily="34" charset="-34"/>
      <p:regular r:id="rId22"/>
      <p:bold r:id="rId23"/>
      <p:italic r:id="rId24"/>
      <p:boldItalic r:id="rId25"/>
    </p:embeddedFont>
    <p:embeddedFont>
      <p:font typeface="Constantia" pitchFamily="18" charset="0"/>
      <p:regular r:id="rId26"/>
      <p:bold r:id="rId27"/>
      <p:italic r:id="rId28"/>
      <p:boldItalic r:id="rId29"/>
    </p:embeddedFont>
    <p:embeddedFont>
      <p:font typeface="Wingdings 2" pitchFamily="18" charset="2"/>
      <p:regular r:id="rId30"/>
    </p:embeddedFon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Gill Sans MT" pitchFamily="34" charset="0"/>
      <p:regular r:id="rId35"/>
      <p:bold r:id="rId36"/>
      <p:italic r:id="rId37"/>
      <p:boldItalic r:id="rId38"/>
    </p:embeddedFont>
    <p:embeddedFont>
      <p:font typeface="Cordia New" pitchFamily="34" charset="-34"/>
      <p:regular r:id="rId39"/>
      <p:bold r:id="rId40"/>
      <p:italic r:id="rId41"/>
      <p:boldItalic r:id="rId42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9" Type="http://schemas.openxmlformats.org/officeDocument/2006/relationships/font" Target="fonts/font26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font" Target="fonts/font21.fntdata"/><Relationship Id="rId42" Type="http://schemas.openxmlformats.org/officeDocument/2006/relationships/font" Target="fonts/font2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font" Target="fonts/font20.fntdata"/><Relationship Id="rId38" Type="http://schemas.openxmlformats.org/officeDocument/2006/relationships/font" Target="fonts/font25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41" Type="http://schemas.openxmlformats.org/officeDocument/2006/relationships/font" Target="fonts/font2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font" Target="fonts/font19.fntdata"/><Relationship Id="rId37" Type="http://schemas.openxmlformats.org/officeDocument/2006/relationships/font" Target="fonts/font24.fntdata"/><Relationship Id="rId40" Type="http://schemas.openxmlformats.org/officeDocument/2006/relationships/font" Target="fonts/font27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openxmlformats.org/officeDocument/2006/relationships/font" Target="fonts/font23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font" Target="fonts/font22.fntdata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E6FC2-215E-429A-95CB-38D599AA4BCC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F94483-F872-413D-9BAA-1817512E8995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5477036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2ECE1F-0C1B-488A-AAEB-323D0AE79211}" type="datetimeFigureOut">
              <a:rPr lang="th-TH" smtClean="0"/>
              <a:t>10/08/58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36BDBE-2D90-494F-8785-090390AFB7A0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36BDBE-2D90-494F-8785-090390AFB7A0}" type="slidenum">
              <a:rPr lang="th-TH" smtClean="0"/>
              <a:t>6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ดและมนมุมสี่เหลี่ยมหนึ่งมุม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ามเหลี่ยมมุมฉาก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10" name="รูปแบบอิสระ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รูปแบบอิสระ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  <p:grpSp>
        <p:nvGrpSpPr>
          <p:cNvPr id="2" name="กลุ่ม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รูปแบบอิสระ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รูปแบบอิสระ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th/url?sa=i&amp;source=images&amp;cd=&amp;cad=rja&amp;docid=ig9U0S0b57oVfM&amp;tbnid=apZyhho9p5akuM:&amp;ved=0CAgQjRwwAA&amp;url=http://www.dek-d.com/board/view/1631724/&amp;ei=40EtUuyEK8fTrQer-4GgDw&amp;psig=AFQjCNGgvHSG6Jc7F7MYLO4y2VYQpMNsbA&amp;ust=1378784099794782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0" y="1844824"/>
            <a:ext cx="9144000" cy="3863702"/>
          </a:xfrm>
        </p:spPr>
        <p:txBody>
          <a:bodyPr>
            <a:normAutofit fontScale="90000"/>
          </a:bodyPr>
          <a:lstStyle/>
          <a:p>
            <a:pPr algn="ctr"/>
            <a:r>
              <a:rPr lang="th-TH" dirty="0" smtClean="0">
                <a:solidFill>
                  <a:srgbClr val="7030A0"/>
                </a:solidFill>
                <a:effectLst/>
                <a:latin typeface="Browallia New" pitchFamily="34" charset="-34"/>
                <a:cs typeface="Browallia New" pitchFamily="34" charset="-34"/>
              </a:rPr>
              <a:t/>
            </a:r>
            <a:br>
              <a:rPr lang="th-TH" dirty="0" smtClean="0">
                <a:solidFill>
                  <a:srgbClr val="7030A0"/>
                </a:solidFill>
                <a:effectLst/>
                <a:latin typeface="Browallia New" pitchFamily="34" charset="-34"/>
                <a:cs typeface="Browallia New" pitchFamily="34" charset="-34"/>
              </a:rPr>
            </a:br>
            <a:r>
              <a:rPr lang="th-TH" dirty="0" smtClean="0">
                <a:solidFill>
                  <a:srgbClr val="7030A0"/>
                </a:solidFill>
                <a:effectLst/>
                <a:latin typeface="Browallia New" pitchFamily="34" charset="-34"/>
                <a:cs typeface="Browallia New" pitchFamily="34" charset="-34"/>
              </a:rPr>
              <a:t>ระเบียบ ก.ค.ศ. </a:t>
            </a:r>
            <a:br>
              <a:rPr lang="th-TH" dirty="0" smtClean="0">
                <a:solidFill>
                  <a:srgbClr val="7030A0"/>
                </a:solidFill>
                <a:effectLst/>
                <a:latin typeface="Browallia New" pitchFamily="34" charset="-34"/>
                <a:cs typeface="Browallia New" pitchFamily="34" charset="-34"/>
              </a:rPr>
            </a:br>
            <a:r>
              <a:rPr lang="th-TH" dirty="0" smtClean="0">
                <a:solidFill>
                  <a:srgbClr val="7030A0"/>
                </a:solidFill>
                <a:effectLst/>
                <a:latin typeface="Browallia New" pitchFamily="34" charset="-34"/>
                <a:cs typeface="Browallia New" pitchFamily="34" charset="-34"/>
              </a:rPr>
              <a:t>ว่าด้วยเงินเพิ่มสำหรับตำแหน่ง</a:t>
            </a:r>
            <a:br>
              <a:rPr lang="th-TH" dirty="0" smtClean="0">
                <a:solidFill>
                  <a:srgbClr val="7030A0"/>
                </a:solidFill>
                <a:effectLst/>
                <a:latin typeface="Browallia New" pitchFamily="34" charset="-34"/>
                <a:cs typeface="Browallia New" pitchFamily="34" charset="-34"/>
              </a:rPr>
            </a:br>
            <a:r>
              <a:rPr lang="th-TH" dirty="0" smtClean="0">
                <a:solidFill>
                  <a:srgbClr val="7030A0"/>
                </a:solidFill>
                <a:effectLst/>
                <a:latin typeface="Browallia New" pitchFamily="34" charset="-34"/>
                <a:cs typeface="Browallia New" pitchFamily="34" charset="-34"/>
              </a:rPr>
              <a:t>ที่มีเหตุพิเศษของข้าราชการครูและ</a:t>
            </a:r>
            <a:br>
              <a:rPr lang="th-TH" dirty="0" smtClean="0">
                <a:solidFill>
                  <a:srgbClr val="7030A0"/>
                </a:solidFill>
                <a:effectLst/>
                <a:latin typeface="Browallia New" pitchFamily="34" charset="-34"/>
                <a:cs typeface="Browallia New" pitchFamily="34" charset="-34"/>
              </a:rPr>
            </a:br>
            <a:r>
              <a:rPr lang="th-TH" dirty="0" smtClean="0">
                <a:solidFill>
                  <a:srgbClr val="7030A0"/>
                </a:solidFill>
                <a:effectLst/>
                <a:latin typeface="Browallia New" pitchFamily="34" charset="-34"/>
                <a:cs typeface="Browallia New" pitchFamily="34" charset="-34"/>
              </a:rPr>
              <a:t>บุคลากรทางการศึกษา</a:t>
            </a:r>
            <a:br>
              <a:rPr lang="th-TH" dirty="0" smtClean="0">
                <a:solidFill>
                  <a:srgbClr val="7030A0"/>
                </a:solidFill>
                <a:effectLst/>
                <a:latin typeface="Browallia New" pitchFamily="34" charset="-34"/>
                <a:cs typeface="Browallia New" pitchFamily="34" charset="-34"/>
              </a:rPr>
            </a:br>
            <a:r>
              <a:rPr lang="th-TH" dirty="0" smtClean="0">
                <a:solidFill>
                  <a:srgbClr val="7030A0"/>
                </a:solidFill>
                <a:effectLst/>
                <a:latin typeface="Browallia New" pitchFamily="34" charset="-34"/>
                <a:cs typeface="Browallia New" pitchFamily="34" charset="-34"/>
              </a:rPr>
              <a:t>ที่ปฏิบัติหน้าที่สอนคนพิการ พ.ศ. </a:t>
            </a:r>
            <a:r>
              <a:rPr lang="en-US" dirty="0" smtClean="0">
                <a:solidFill>
                  <a:srgbClr val="7030A0"/>
                </a:solidFill>
                <a:effectLst/>
                <a:latin typeface="Browallia New" pitchFamily="34" charset="-34"/>
                <a:cs typeface="Browallia New" pitchFamily="34" charset="-34"/>
              </a:rPr>
              <a:t>2556</a:t>
            </a:r>
            <a:endParaRPr lang="th-TH" dirty="0">
              <a:solidFill>
                <a:srgbClr val="7030A0"/>
              </a:solidFill>
              <a:effectLst/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44624"/>
            <a:ext cx="1428760" cy="20210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6072206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b="1" dirty="0" smtClean="0">
                <a:solidFill>
                  <a:srgbClr val="003E1C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b="1" dirty="0" smtClean="0">
                <a:solidFill>
                  <a:srgbClr val="003E1C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b="1" dirty="0">
              <a:solidFill>
                <a:srgbClr val="003E1C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403350" y="1844675"/>
            <a:ext cx="6553200" cy="3417888"/>
          </a:xfrm>
        </p:spPr>
      </p:pic>
    </p:spTree>
    <p:extLst>
      <p:ext uri="{BB962C8B-B14F-4D97-AF65-F5344CB8AC3E}">
        <p14:creationId xmlns:p14="http://schemas.microsoft.com/office/powerpoint/2010/main" xmlns="" val="12241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843808" y="1052736"/>
            <a:ext cx="3528392" cy="794352"/>
          </a:xfrm>
        </p:spPr>
        <p:txBody>
          <a:bodyPr>
            <a:normAutofit/>
          </a:bodyPr>
          <a:lstStyle/>
          <a:p>
            <a:pPr algn="ctr"/>
            <a:r>
              <a:rPr lang="th-TH" sz="4800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มาตรา </a:t>
            </a:r>
            <a:r>
              <a:rPr lang="en-US" sz="4800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33</a:t>
            </a:r>
            <a:r>
              <a:rPr lang="th-TH" sz="4800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endParaRPr lang="th-TH" sz="4800" b="1" dirty="0">
              <a:solidFill>
                <a:srgbClr val="FF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ตัวยึดเนื้อหา 1"/>
          <p:cNvSpPr>
            <a:spLocks noGrp="1"/>
          </p:cNvSpPr>
          <p:nvPr>
            <p:ph idx="1"/>
          </p:nvPr>
        </p:nvSpPr>
        <p:spPr>
          <a:xfrm>
            <a:off x="457200" y="1935480"/>
            <a:ext cx="8543956" cy="286167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82296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th-TH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“ ข้าราชการครูและบุคลากรทางการศึกษา</a:t>
            </a:r>
          </a:p>
          <a:p>
            <a:pPr marL="365760" marR="0" lvl="0" indent="-283464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th-TH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   อาจได้รับเงินเพิ่มสำหรับตำแหน่ง</a:t>
            </a:r>
          </a:p>
          <a:p>
            <a:pPr marL="365760" marR="0" lvl="0" indent="-283464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th-TH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   ที่มีเหตุพิเศษ</a:t>
            </a:r>
            <a:r>
              <a:rPr kumimoji="0" lang="th-TH" sz="4400" b="1" i="0" u="none" strike="noStrike" kern="0" cap="none" spc="-12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ตามระเบียบที่ ก.ค.ศ. กำหนด </a:t>
            </a:r>
          </a:p>
          <a:p>
            <a:pPr marL="365760" marR="0" lvl="0" indent="-283464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/>
              <a:buNone/>
              <a:tabLst/>
              <a:defRPr/>
            </a:pPr>
            <a:r>
              <a:rPr kumimoji="0" lang="th-TH" sz="4400" b="1" i="0" u="none" strike="noStrike" kern="0" cap="none" spc="-12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   โดยความเห็นชอบ</a:t>
            </a:r>
            <a:r>
              <a:rPr kumimoji="0" lang="th-TH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ของคณะรัฐมนตรี”</a:t>
            </a:r>
            <a:endParaRPr kumimoji="0" lang="th-TH" sz="4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pic>
        <p:nvPicPr>
          <p:cNvPr id="8" name="Picture 2" descr="http://t2.gstatic.com/images?q=tbn:ANd9GcTqCDVCgCLHH2SPsLD8om6og6WgtYk7OuP0OoL3qx9EjWtzG-IlHA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581128"/>
            <a:ext cx="2304256" cy="1204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ชื่อเรื่อง 2"/>
          <p:cNvSpPr>
            <a:spLocks noGrp="1"/>
          </p:cNvSpPr>
          <p:nvPr>
            <p:ph type="title"/>
          </p:nvPr>
        </p:nvSpPr>
        <p:spPr>
          <a:xfrm>
            <a:off x="1435100" y="1448593"/>
            <a:ext cx="7499350" cy="15843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5400" b="1" dirty="0" smtClean="0">
                <a:solidFill>
                  <a:srgbClr val="FF0000"/>
                </a:solidFill>
                <a:cs typeface="+mn-cs"/>
              </a:rPr>
              <a:t>ประกาศในราชกิจจา</a:t>
            </a:r>
            <a:r>
              <a:rPr lang="th-TH" sz="5400" b="1" dirty="0" err="1" smtClean="0">
                <a:solidFill>
                  <a:srgbClr val="FF0000"/>
                </a:solidFill>
                <a:cs typeface="+mn-cs"/>
              </a:rPr>
              <a:t>นุเบกษา</a:t>
            </a:r>
            <a:r>
              <a:rPr lang="th-TH" sz="5400" b="1" dirty="0" smtClean="0">
                <a:solidFill>
                  <a:srgbClr val="FF0000"/>
                </a:solidFill>
                <a:cs typeface="+mn-cs"/>
              </a:rPr>
              <a:t/>
            </a:r>
            <a:br>
              <a:rPr lang="th-TH" sz="5400" b="1" dirty="0" smtClean="0">
                <a:solidFill>
                  <a:srgbClr val="FF0000"/>
                </a:solidFill>
                <a:cs typeface="+mn-cs"/>
              </a:rPr>
            </a:br>
            <a:r>
              <a:rPr lang="th-TH" sz="5400" b="1" dirty="0" smtClean="0">
                <a:solidFill>
                  <a:srgbClr val="FF0000"/>
                </a:solidFill>
                <a:cs typeface="+mn-cs"/>
              </a:rPr>
              <a:t>วันที่ 13 มิถุนายน 2556</a:t>
            </a:r>
            <a:endParaRPr lang="th-TH" sz="5400" b="1" dirty="0">
              <a:solidFill>
                <a:srgbClr val="FF0000"/>
              </a:solidFill>
              <a:cs typeface="+mn-cs"/>
            </a:endParaRPr>
          </a:p>
        </p:txBody>
      </p:sp>
      <p:sp>
        <p:nvSpPr>
          <p:cNvPr id="9" name="แผนผังลําดับงาน: กระบวนการสำรอง 8"/>
          <p:cNvSpPr/>
          <p:nvPr/>
        </p:nvSpPr>
        <p:spPr>
          <a:xfrm>
            <a:off x="1259632" y="3573016"/>
            <a:ext cx="7416056" cy="1440160"/>
          </a:xfrm>
          <a:prstGeom prst="flowChartAlternateProcess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800" b="1" dirty="0">
                <a:solidFill>
                  <a:srgbClr val="7030A0"/>
                </a:solidFill>
              </a:rPr>
              <a:t>มีผลใช้บังคับตั้งแต่วันที่ 14 มิ.ย. 2556</a:t>
            </a:r>
          </a:p>
        </p:txBody>
      </p:sp>
    </p:spTree>
    <p:extLst>
      <p:ext uri="{BB962C8B-B14F-4D97-AF65-F5344CB8AC3E}">
        <p14:creationId xmlns:p14="http://schemas.microsoft.com/office/powerpoint/2010/main" xmlns="" val="139236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ตัวยึดเนื้อหา 2"/>
          <p:cNvSpPr>
            <a:spLocks noGrp="1"/>
          </p:cNvSpPr>
          <p:nvPr>
            <p:ph idx="1"/>
          </p:nvPr>
        </p:nvSpPr>
        <p:spPr>
          <a:xfrm>
            <a:off x="1691680" y="2276872"/>
            <a:ext cx="6753162" cy="1296144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Wingdings 2" pitchFamily="18" charset="2"/>
              <a:buNone/>
            </a:pPr>
            <a:endParaRPr lang="th-TH" dirty="0" smtClean="0">
              <a:solidFill>
                <a:srgbClr val="7030A0"/>
              </a:solidFill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th-TH" sz="6000" b="1" dirty="0" smtClean="0">
                <a:solidFill>
                  <a:srgbClr val="7030A0"/>
                </a:solidFill>
              </a:rPr>
              <a:t>ให้ได้รับ เดือนละ 2,500  บาท</a:t>
            </a:r>
          </a:p>
          <a:p>
            <a:pPr eaLnBrk="1" hangingPunct="1">
              <a:buFont typeface="Wingdings 2" pitchFamily="18" charset="2"/>
              <a:buNone/>
            </a:pPr>
            <a:endParaRPr lang="th-TH" dirty="0" smtClean="0">
              <a:solidFill>
                <a:srgbClr val="7030A0"/>
              </a:solidFill>
            </a:endParaRPr>
          </a:p>
        </p:txBody>
      </p:sp>
      <p:sp>
        <p:nvSpPr>
          <p:cNvPr id="7" name="สี่เหลี่ยมมุมมน 4"/>
          <p:cNvSpPr/>
          <p:nvPr/>
        </p:nvSpPr>
        <p:spPr>
          <a:xfrm>
            <a:off x="3419475" y="496888"/>
            <a:ext cx="3673475" cy="15636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pic>
        <p:nvPicPr>
          <p:cNvPr id="8" name="Picture 2" descr="https://encrypted-tbn0.gstatic.com/images?q=tbn:ANd9GcQSMPIpUkSXcxfmMwWehi0BLVjaLjmmEdrO4_TxfPWzygZaT4yMh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756707"/>
            <a:ext cx="2346072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ชื่อเรื่อง 1"/>
          <p:cNvSpPr>
            <a:spLocks noGrp="1"/>
          </p:cNvSpPr>
          <p:nvPr>
            <p:ph type="title"/>
          </p:nvPr>
        </p:nvSpPr>
        <p:spPr>
          <a:xfrm>
            <a:off x="3743945" y="525525"/>
            <a:ext cx="3024534" cy="1391308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                        </a:t>
            </a:r>
            <a:br>
              <a:rPr kumimoji="0" lang="th-TH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</a:br>
            <a:r>
              <a:rPr kumimoji="0" lang="th-TH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                              </a:t>
            </a:r>
            <a:r>
              <a:rPr kumimoji="0" lang="th-TH" sz="9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พ.ค.ก.</a:t>
            </a:r>
            <a:endParaRPr kumimoji="0" lang="th-TH" sz="96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44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ตัวยึดเนื้อหา 2"/>
          <p:cNvSpPr>
            <a:spLocks noGrp="1"/>
          </p:cNvSpPr>
          <p:nvPr>
            <p:ph idx="1"/>
          </p:nvPr>
        </p:nvSpPr>
        <p:spPr>
          <a:xfrm>
            <a:off x="971600" y="2420888"/>
            <a:ext cx="7904331" cy="2520280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th-TH" dirty="0" smtClean="0">
                <a:solidFill>
                  <a:srgbClr val="002060"/>
                </a:solidFill>
              </a:rPr>
              <a:t>   </a:t>
            </a:r>
            <a:r>
              <a:rPr lang="th-TH" sz="6000" b="1" dirty="0" smtClean="0">
                <a:solidFill>
                  <a:srgbClr val="002060"/>
                </a:solidFill>
              </a:rPr>
              <a:t>อ.ก.ค.ศ. เขตพื้นที่การศึกษา</a:t>
            </a:r>
          </a:p>
          <a:p>
            <a:pPr eaLnBrk="1" hangingPunct="1">
              <a:buFont typeface="Wingdings 2" pitchFamily="18" charset="2"/>
              <a:buNone/>
            </a:pPr>
            <a:r>
              <a:rPr lang="th-TH" dirty="0" smtClean="0">
                <a:solidFill>
                  <a:srgbClr val="002060"/>
                </a:solidFill>
              </a:rPr>
              <a:t>       </a:t>
            </a:r>
            <a:r>
              <a:rPr lang="th-TH" sz="6000" b="1" dirty="0" smtClean="0">
                <a:solidFill>
                  <a:srgbClr val="002060"/>
                </a:solidFill>
              </a:rPr>
              <a:t>อ.ก.ค.ศ. ส่วนราชการ</a:t>
            </a:r>
          </a:p>
        </p:txBody>
      </p:sp>
      <p:sp>
        <p:nvSpPr>
          <p:cNvPr id="8" name="วงรี 7"/>
          <p:cNvSpPr/>
          <p:nvPr/>
        </p:nvSpPr>
        <p:spPr>
          <a:xfrm>
            <a:off x="2247862" y="622833"/>
            <a:ext cx="4701941" cy="1579549"/>
          </a:xfrm>
          <a:prstGeom prst="ellipse">
            <a:avLst/>
          </a:prstGeom>
          <a:noFill/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7200" b="1" dirty="0" smtClean="0">
                <a:solidFill>
                  <a:srgbClr val="FF0000"/>
                </a:solidFill>
              </a:rPr>
              <a:t>การอนุมัติ</a:t>
            </a:r>
            <a:endParaRPr lang="th-TH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44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87824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ชื่อเรื่อง 1"/>
          <p:cNvSpPr>
            <a:spLocks noGrp="1"/>
          </p:cNvSpPr>
          <p:nvPr>
            <p:ph type="title"/>
          </p:nvPr>
        </p:nvSpPr>
        <p:spPr>
          <a:xfrm>
            <a:off x="2076450" y="188913"/>
            <a:ext cx="6239966" cy="1655762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6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      </a:t>
            </a:r>
            <a:r>
              <a:rPr kumimoji="0" lang="th-TH" sz="7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ผู้มีสิทธิได้รับ </a:t>
            </a:r>
            <a:r>
              <a:rPr kumimoji="0" lang="th-TH" sz="72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cs"/>
              </a:rPr>
              <a:t>พ.ค.ก.</a:t>
            </a:r>
            <a:endParaRPr kumimoji="0" lang="th-TH" sz="7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cs typeface="+mn-cs"/>
            </a:endParaRPr>
          </a:p>
        </p:txBody>
      </p:sp>
      <p:sp>
        <p:nvSpPr>
          <p:cNvPr id="7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1916832"/>
            <a:ext cx="9144000" cy="4012498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th-TH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th-TH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     ผู้</a:t>
            </a:r>
            <a:r>
              <a:rPr kumimoji="0" lang="th-TH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ที่สอนคนพิการ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th-TH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     </a:t>
            </a:r>
            <a:r>
              <a:rPr kumimoji="0" lang="th-TH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               </a:t>
            </a:r>
            <a:r>
              <a:rPr kumimoji="0" lang="th-TH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- ในสถานศึกษาที่เปิดสอนเฉพาะคนพิการ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th-TH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     </a:t>
            </a:r>
            <a:r>
              <a:rPr kumimoji="0" lang="th-TH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               </a:t>
            </a:r>
            <a:r>
              <a:rPr kumimoji="0" lang="th-TH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- ในสถานศึกษาอื่นนอกจากสถานศึกษา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th-TH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     </a:t>
            </a:r>
            <a:r>
              <a:rPr kumimoji="0" lang="th-TH" sz="4000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                  </a:t>
            </a:r>
            <a:r>
              <a:rPr kumimoji="0" lang="th-TH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ที่</a:t>
            </a:r>
            <a:r>
              <a:rPr kumimoji="0" lang="th-TH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เปิดสอนเฉพาะคนพิการ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th-TH" sz="18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8" name="สี่เหลี่ยมมุมมน 3"/>
          <p:cNvSpPr/>
          <p:nvPr/>
        </p:nvSpPr>
        <p:spPr>
          <a:xfrm>
            <a:off x="2076450" y="188913"/>
            <a:ext cx="6335713" cy="1655762"/>
          </a:xfrm>
          <a:prstGeom prst="roundRect">
            <a:avLst/>
          </a:prstGeom>
          <a:noFill/>
          <a:ln w="25400" cap="flat" cmpd="sng" algn="ctr">
            <a:solidFill>
              <a:srgbClr val="FF0066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Gill Sans MT"/>
              <a:ea typeface="+mn-ea"/>
              <a:cs typeface="Cordia New"/>
            </a:endParaRPr>
          </a:p>
        </p:txBody>
      </p:sp>
      <p:pic>
        <p:nvPicPr>
          <p:cNvPr id="9" name="Picture 2" descr="https://encrypted-tbn1.gstatic.com/images?q=tbn:ANd9GcSPeOeXH8eGTgs5jGeypeZyVzbvtrCuFPOGSr6IzRqptzMx0Xx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1" y="4365104"/>
            <a:ext cx="1656185" cy="1276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144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14646" y="5996226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9" name="ชื่อเรื่อง 1"/>
          <p:cNvSpPr>
            <a:spLocks noGrp="1"/>
          </p:cNvSpPr>
          <p:nvPr>
            <p:ph type="title"/>
          </p:nvPr>
        </p:nvSpPr>
        <p:spPr>
          <a:xfrm>
            <a:off x="1285852" y="1"/>
            <a:ext cx="7858148" cy="785793"/>
          </a:xfrm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th-TH" sz="4000" b="1" spc="-120" dirty="0" smtClean="0">
                <a:solidFill>
                  <a:srgbClr val="FF0000"/>
                </a:solidFill>
                <a:cs typeface="+mn-cs"/>
              </a:rPr>
              <a:t/>
            </a:r>
            <a:br>
              <a:rPr lang="th-TH" sz="4000" b="1" spc="-120" dirty="0" smtClean="0">
                <a:solidFill>
                  <a:srgbClr val="FF0000"/>
                </a:solidFill>
                <a:cs typeface="+mn-cs"/>
              </a:rPr>
            </a:br>
            <a:r>
              <a:rPr lang="th-TH" sz="4000" b="1" spc="-120" dirty="0" smtClean="0">
                <a:solidFill>
                  <a:srgbClr val="FF0000"/>
                </a:solidFill>
                <a:effectLst/>
                <a:latin typeface="Angsana New" pitchFamily="18" charset="-34"/>
                <a:cs typeface="+mn-cs"/>
              </a:rPr>
              <a:t>ผู้ที่สอนคนพิการใน</a:t>
            </a:r>
            <a:r>
              <a:rPr lang="th-TH" sz="4000" b="1" spc="-120" dirty="0" smtClean="0">
                <a:solidFill>
                  <a:srgbClr val="FF0000"/>
                </a:solidFill>
                <a:effectLst/>
                <a:latin typeface="Angsana New" pitchFamily="18" charset="-34"/>
                <a:cs typeface="+mn-cs"/>
              </a:rPr>
              <a:t>สถานศึกษาเฉพาะ</a:t>
            </a:r>
            <a:r>
              <a:rPr lang="th-TH" sz="4000" b="1" spc="-120" dirty="0" smtClean="0">
                <a:solidFill>
                  <a:srgbClr val="FF0000"/>
                </a:solidFill>
                <a:effectLst/>
                <a:latin typeface="Angsana New" pitchFamily="18" charset="-34"/>
                <a:cs typeface="+mn-cs"/>
              </a:rPr>
              <a:t>คนพิการ</a:t>
            </a:r>
            <a:r>
              <a:rPr lang="th-TH" sz="4000" b="1" spc="-120" dirty="0" smtClean="0">
                <a:solidFill>
                  <a:srgbClr val="FF0000"/>
                </a:solidFill>
                <a:cs typeface="+mn-cs"/>
              </a:rPr>
              <a:t/>
            </a:r>
            <a:br>
              <a:rPr lang="th-TH" sz="4000" b="1" spc="-120" dirty="0" smtClean="0">
                <a:solidFill>
                  <a:srgbClr val="FF0000"/>
                </a:solidFill>
                <a:cs typeface="+mn-cs"/>
              </a:rPr>
            </a:br>
            <a:endParaRPr lang="th-TH" sz="4000" dirty="0">
              <a:solidFill>
                <a:srgbClr val="FF0000"/>
              </a:solidFill>
              <a:cs typeface="+mn-cs"/>
            </a:endParaRPr>
          </a:p>
        </p:txBody>
      </p:sp>
      <p:sp>
        <p:nvSpPr>
          <p:cNvPr id="20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072098"/>
          </a:xfrm>
        </p:spPr>
        <p:txBody>
          <a:bodyPr>
            <a:noAutofit/>
          </a:bodyPr>
          <a:lstStyle/>
          <a:p>
            <a:pPr algn="ctr">
              <a:buFont typeface="Wingdings 2" pitchFamily="18" charset="2"/>
              <a:buNone/>
              <a:defRPr/>
            </a:pPr>
            <a:r>
              <a:rPr lang="th-TH" sz="3600" b="1" dirty="0" smtClean="0">
                <a:solidFill>
                  <a:srgbClr val="FF0000"/>
                </a:solidFill>
              </a:rPr>
              <a:t>คุณสมบัติและเงื่อนไข</a:t>
            </a:r>
          </a:p>
          <a:p>
            <a:pPr>
              <a:buFont typeface="Wingdings 2" pitchFamily="18" charset="2"/>
              <a:buNone/>
              <a:defRPr/>
            </a:pPr>
            <a:r>
              <a:rPr lang="th-TH" sz="3600" b="1" dirty="0" smtClean="0">
                <a:solidFill>
                  <a:srgbClr val="002060"/>
                </a:solidFill>
              </a:rPr>
              <a:t>1. มีวุฒิปริญญาทางการศึกษาพิเศษหรือผ่านการอบรม</a:t>
            </a:r>
          </a:p>
          <a:p>
            <a:pPr marL="596646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th-TH" sz="3600" b="1" dirty="0" smtClean="0">
                <a:solidFill>
                  <a:srgbClr val="002060"/>
                </a:solidFill>
              </a:rPr>
              <a:t>    ตามหลักสูตรที่ ก.ค.ศ. อนุมัติหรือรับรอง</a:t>
            </a:r>
          </a:p>
          <a:p>
            <a:pPr marL="596646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th-TH" sz="3600" b="1" dirty="0" smtClean="0">
                <a:solidFill>
                  <a:srgbClr val="002060"/>
                </a:solidFill>
              </a:rPr>
              <a:t>2. ดำรงตำแหน่งและมีเวลาทำการสอนคนพิการ</a:t>
            </a:r>
          </a:p>
          <a:p>
            <a:pPr marL="596646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th-TH" sz="3600" b="1" dirty="0" smtClean="0">
                <a:solidFill>
                  <a:srgbClr val="002060"/>
                </a:solidFill>
              </a:rPr>
              <a:t>        </a:t>
            </a:r>
            <a:r>
              <a:rPr lang="th-TH" sz="3600" b="1" dirty="0" smtClean="0">
                <a:solidFill>
                  <a:srgbClr val="002060"/>
                </a:solidFill>
              </a:rPr>
              <a:t> ครู</a:t>
            </a:r>
            <a:r>
              <a:rPr lang="th-TH" sz="3600" b="1" dirty="0" smtClean="0">
                <a:solidFill>
                  <a:srgbClr val="002060"/>
                </a:solidFill>
              </a:rPr>
              <a:t>ผู้ช่วย/ครู                  </a:t>
            </a:r>
            <a:r>
              <a:rPr lang="th-TH" sz="3600" b="1" dirty="0" smtClean="0">
                <a:solidFill>
                  <a:srgbClr val="002060"/>
                </a:solidFill>
              </a:rPr>
              <a:t>  </a:t>
            </a:r>
            <a:r>
              <a:rPr lang="th-TH" sz="3600" b="1" dirty="0" smtClean="0">
                <a:solidFill>
                  <a:srgbClr val="002060"/>
                </a:solidFill>
              </a:rPr>
              <a:t>18 หน่วยชั่วโมง/สัปดาห์</a:t>
            </a:r>
          </a:p>
          <a:p>
            <a:pPr marL="596646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th-TH" sz="3600" b="1" dirty="0" smtClean="0">
                <a:solidFill>
                  <a:srgbClr val="002060"/>
                </a:solidFill>
              </a:rPr>
              <a:t>        </a:t>
            </a:r>
            <a:r>
              <a:rPr lang="th-TH" sz="3600" b="1" spc="-190" dirty="0" smtClean="0">
                <a:solidFill>
                  <a:srgbClr val="002060"/>
                </a:solidFill>
              </a:rPr>
              <a:t>รอง </a:t>
            </a:r>
            <a:r>
              <a:rPr lang="th-TH" sz="3600" b="1" spc="-190" dirty="0" smtClean="0">
                <a:solidFill>
                  <a:srgbClr val="002060"/>
                </a:solidFill>
              </a:rPr>
              <a:t>ผอ. สถานศึกษา                  </a:t>
            </a:r>
            <a:r>
              <a:rPr lang="th-TH" sz="3600" b="1" spc="-190" dirty="0" smtClean="0">
                <a:solidFill>
                  <a:srgbClr val="002060"/>
                </a:solidFill>
              </a:rPr>
              <a:t> </a:t>
            </a:r>
            <a:r>
              <a:rPr lang="th-TH" sz="3600" b="1" spc="-190" dirty="0" smtClean="0">
                <a:solidFill>
                  <a:srgbClr val="002060"/>
                </a:solidFill>
              </a:rPr>
              <a:t>8  หน่วยชั่วโมง/</a:t>
            </a:r>
            <a:r>
              <a:rPr lang="th-TH" sz="3600" b="1" spc="-130" dirty="0" smtClean="0">
                <a:solidFill>
                  <a:srgbClr val="002060"/>
                </a:solidFill>
              </a:rPr>
              <a:t>สัปดาห์</a:t>
            </a:r>
          </a:p>
          <a:p>
            <a:pPr marL="596646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th-TH" sz="3600" b="1" dirty="0" smtClean="0">
                <a:solidFill>
                  <a:srgbClr val="002060"/>
                </a:solidFill>
              </a:rPr>
              <a:t>        </a:t>
            </a:r>
            <a:r>
              <a:rPr lang="th-TH" sz="3600" b="1" dirty="0" smtClean="0">
                <a:solidFill>
                  <a:srgbClr val="002060"/>
                </a:solidFill>
              </a:rPr>
              <a:t> </a:t>
            </a:r>
            <a:r>
              <a:rPr lang="th-TH" sz="3600" b="1" dirty="0" smtClean="0">
                <a:solidFill>
                  <a:srgbClr val="002060"/>
                </a:solidFill>
              </a:rPr>
              <a:t>ผอ. สถานศึกษา               </a:t>
            </a:r>
            <a:r>
              <a:rPr lang="th-TH" sz="3600" b="1" dirty="0" smtClean="0">
                <a:solidFill>
                  <a:srgbClr val="002060"/>
                </a:solidFill>
              </a:rPr>
              <a:t> 5 </a:t>
            </a:r>
            <a:r>
              <a:rPr lang="th-TH" sz="3600" b="1" dirty="0" smtClean="0">
                <a:solidFill>
                  <a:srgbClr val="002060"/>
                </a:solidFill>
              </a:rPr>
              <a:t>หน่วยชั่วโมง/สัปดาห์</a:t>
            </a:r>
          </a:p>
          <a:p>
            <a:pPr marL="596646" indent="-51435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th-TH" sz="3600" b="1" spc="-150" dirty="0" smtClean="0">
                <a:solidFill>
                  <a:srgbClr val="002060"/>
                </a:solidFill>
              </a:rPr>
              <a:t>       (หน่วยชั่วโมง</a:t>
            </a:r>
            <a:r>
              <a:rPr lang="en-US" sz="3600" b="1" spc="-150" dirty="0" smtClean="0">
                <a:solidFill>
                  <a:srgbClr val="002060"/>
                </a:solidFill>
              </a:rPr>
              <a:t> </a:t>
            </a:r>
            <a:r>
              <a:rPr lang="en-US" sz="3600" b="1" spc="-150" dirty="0" smtClean="0">
                <a:solidFill>
                  <a:srgbClr val="002060"/>
                </a:solidFill>
                <a:latin typeface="Angsana New" pitchFamily="18" charset="-34"/>
              </a:rPr>
              <a:t>=</a:t>
            </a:r>
            <a:r>
              <a:rPr lang="th-TH" sz="3600" b="1" spc="-150" dirty="0" smtClean="0">
                <a:solidFill>
                  <a:srgbClr val="002060"/>
                </a:solidFill>
              </a:rPr>
              <a:t> ไม่น้อยกว่า 50 นาที ใน 1 </a:t>
            </a:r>
            <a:r>
              <a:rPr lang="th-TH" sz="3600" b="1" dirty="0" smtClean="0">
                <a:solidFill>
                  <a:srgbClr val="002060"/>
                </a:solidFill>
              </a:rPr>
              <a:t>ชั่วโมง)</a:t>
            </a:r>
          </a:p>
          <a:p>
            <a:pPr>
              <a:buFont typeface="Wingdings 2" pitchFamily="18" charset="2"/>
              <a:buNone/>
              <a:defRPr/>
            </a:pPr>
            <a:r>
              <a:rPr lang="th-TH" sz="3600" b="1" dirty="0" smtClean="0">
                <a:solidFill>
                  <a:srgbClr val="002060"/>
                </a:solidFill>
              </a:rPr>
              <a:t>. </a:t>
            </a:r>
          </a:p>
          <a:p>
            <a:pPr>
              <a:buFont typeface="Wingdings 2" pitchFamily="18" charset="2"/>
              <a:buNone/>
              <a:defRPr/>
            </a:pPr>
            <a:endParaRPr lang="th-TH" sz="3600" dirty="0">
              <a:solidFill>
                <a:srgbClr val="002060"/>
              </a:solidFill>
            </a:endParaRPr>
          </a:p>
        </p:txBody>
      </p:sp>
      <p:sp>
        <p:nvSpPr>
          <p:cNvPr id="21" name="ลูกศรขวา 20"/>
          <p:cNvSpPr/>
          <p:nvPr/>
        </p:nvSpPr>
        <p:spPr>
          <a:xfrm>
            <a:off x="3714744" y="3857628"/>
            <a:ext cx="284163" cy="142875"/>
          </a:xfrm>
          <a:prstGeom prst="rightArrow">
            <a:avLst/>
          </a:prstGeom>
          <a:solidFill>
            <a:sysClr val="windowText" lastClr="000000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ill Sans MT"/>
              <a:ea typeface="+mn-ea"/>
              <a:cs typeface="Cordia New"/>
            </a:endParaRPr>
          </a:p>
        </p:txBody>
      </p:sp>
      <p:sp>
        <p:nvSpPr>
          <p:cNvPr id="22" name="ลูกศรขวา 21"/>
          <p:cNvSpPr/>
          <p:nvPr/>
        </p:nvSpPr>
        <p:spPr>
          <a:xfrm>
            <a:off x="3714744" y="4572008"/>
            <a:ext cx="287337" cy="144462"/>
          </a:xfrm>
          <a:prstGeom prst="rightArrow">
            <a:avLst/>
          </a:prstGeom>
          <a:solidFill>
            <a:sysClr val="windowText" lastClr="000000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ill Sans MT"/>
              <a:ea typeface="+mn-ea"/>
              <a:cs typeface="Cordia New"/>
            </a:endParaRPr>
          </a:p>
        </p:txBody>
      </p:sp>
      <p:sp>
        <p:nvSpPr>
          <p:cNvPr id="23" name="ลูกศรขวา 22"/>
          <p:cNvSpPr/>
          <p:nvPr/>
        </p:nvSpPr>
        <p:spPr>
          <a:xfrm>
            <a:off x="3714744" y="5214950"/>
            <a:ext cx="288925" cy="144463"/>
          </a:xfrm>
          <a:prstGeom prst="rightArrow">
            <a:avLst/>
          </a:prstGeom>
          <a:solidFill>
            <a:sysClr val="windowText" lastClr="000000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3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Gill Sans MT"/>
              <a:ea typeface="+mn-ea"/>
              <a:cs typeface="Cordia New"/>
            </a:endParaRPr>
          </a:p>
        </p:txBody>
      </p:sp>
      <p:sp>
        <p:nvSpPr>
          <p:cNvPr id="24" name="แผนผังลำดับงาน: ตัวเชื่อมต่อ 23"/>
          <p:cNvSpPr/>
          <p:nvPr/>
        </p:nvSpPr>
        <p:spPr>
          <a:xfrm>
            <a:off x="500034" y="3857628"/>
            <a:ext cx="215900" cy="71437"/>
          </a:xfrm>
          <a:prstGeom prst="flowChartConnector">
            <a:avLst/>
          </a:prstGeom>
          <a:solidFill>
            <a:srgbClr val="3891A7"/>
          </a:solidFill>
          <a:ln w="25400" cap="flat" cmpd="sng" algn="ctr">
            <a:solidFill>
              <a:srgbClr val="3891A7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4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Gill Sans MT"/>
              <a:ea typeface="+mn-ea"/>
              <a:cs typeface="Cordia New"/>
            </a:endParaRPr>
          </a:p>
        </p:txBody>
      </p:sp>
      <p:sp>
        <p:nvSpPr>
          <p:cNvPr id="25" name="แผนผังลำดับงาน: ตัวเชื่อมต่อ 24"/>
          <p:cNvSpPr/>
          <p:nvPr/>
        </p:nvSpPr>
        <p:spPr>
          <a:xfrm>
            <a:off x="500034" y="4572008"/>
            <a:ext cx="215900" cy="73025"/>
          </a:xfrm>
          <a:prstGeom prst="flowChartConnector">
            <a:avLst/>
          </a:prstGeom>
          <a:solidFill>
            <a:srgbClr val="3891A7"/>
          </a:solidFill>
          <a:ln w="25400" cap="flat" cmpd="sng" algn="ctr">
            <a:solidFill>
              <a:srgbClr val="3891A7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4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Gill Sans MT"/>
              <a:ea typeface="+mn-ea"/>
              <a:cs typeface="Cordia New"/>
            </a:endParaRPr>
          </a:p>
        </p:txBody>
      </p:sp>
      <p:sp>
        <p:nvSpPr>
          <p:cNvPr id="26" name="แผนผังลำดับงาน: ตัวเชื่อมต่อ 25"/>
          <p:cNvSpPr/>
          <p:nvPr/>
        </p:nvSpPr>
        <p:spPr>
          <a:xfrm>
            <a:off x="500034" y="5214950"/>
            <a:ext cx="215900" cy="71437"/>
          </a:xfrm>
          <a:prstGeom prst="flowChartConnector">
            <a:avLst/>
          </a:prstGeom>
          <a:solidFill>
            <a:srgbClr val="3891A7"/>
          </a:solidFill>
          <a:ln w="25400" cap="flat" cmpd="sng" algn="ctr">
            <a:solidFill>
              <a:srgbClr val="3891A7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4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Gill Sans MT"/>
              <a:ea typeface="+mn-ea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44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ชื่อเรื่อง 1"/>
          <p:cNvSpPr>
            <a:spLocks noGrp="1"/>
          </p:cNvSpPr>
          <p:nvPr>
            <p:ph type="title"/>
          </p:nvPr>
        </p:nvSpPr>
        <p:spPr>
          <a:xfrm>
            <a:off x="1314513" y="260648"/>
            <a:ext cx="7772337" cy="1282700"/>
          </a:xfrm>
        </p:spPr>
        <p:txBody>
          <a:bodyPr anchor="ctr">
            <a:normAutofit fontScale="90000"/>
          </a:bodyPr>
          <a:lstStyle/>
          <a:p>
            <a:pPr algn="ctr">
              <a:defRPr/>
            </a:pPr>
            <a:r>
              <a:rPr lang="th-TH" sz="6000" b="1" dirty="0" smtClean="0">
                <a:solidFill>
                  <a:srgbClr val="FF0066"/>
                </a:solidFill>
                <a:latin typeface="Angsana New" pitchFamily="18" charset="-34"/>
                <a:cs typeface="+mn-cs"/>
              </a:rPr>
              <a:t>ผู้ที่สอนคนพิการในสถานศึกษาอื่นฯ</a:t>
            </a:r>
            <a:endParaRPr lang="th-TH" sz="6000" b="1" dirty="0">
              <a:solidFill>
                <a:srgbClr val="FF0066"/>
              </a:solidFill>
              <a:latin typeface="Angsana New" pitchFamily="18" charset="-34"/>
              <a:cs typeface="+mn-cs"/>
            </a:endParaRPr>
          </a:p>
        </p:txBody>
      </p:sp>
      <p:sp>
        <p:nvSpPr>
          <p:cNvPr id="13" name="ตัวยึดเนื้อหา 2"/>
          <p:cNvSpPr>
            <a:spLocks noGrp="1"/>
          </p:cNvSpPr>
          <p:nvPr>
            <p:ph idx="1"/>
          </p:nvPr>
        </p:nvSpPr>
        <p:spPr>
          <a:xfrm>
            <a:off x="798790" y="1597717"/>
            <a:ext cx="8021681" cy="4260175"/>
          </a:xfrm>
        </p:spPr>
        <p:txBody>
          <a:bodyPr anchor="t">
            <a:normAutofit lnSpcReduction="10000"/>
          </a:bodyPr>
          <a:lstStyle/>
          <a:p>
            <a:pPr>
              <a:buFont typeface="Wingdings 2" pitchFamily="18" charset="2"/>
              <a:buNone/>
              <a:defRPr/>
            </a:pPr>
            <a:r>
              <a:rPr lang="th-TH" sz="4800" b="1" dirty="0" smtClean="0">
                <a:solidFill>
                  <a:srgbClr val="FF0000"/>
                </a:solidFill>
              </a:rPr>
              <a:t>คุณสมบัติและเงื่อนไข</a:t>
            </a:r>
          </a:p>
          <a:p>
            <a:pPr marL="996950" indent="-914400">
              <a:buFont typeface="Wingdings 2" pitchFamily="18" charset="2"/>
              <a:buNone/>
              <a:defRPr/>
            </a:pPr>
            <a:r>
              <a:rPr lang="th-TH" sz="4800" b="1" dirty="0" smtClean="0">
                <a:solidFill>
                  <a:srgbClr val="002060"/>
                </a:solidFill>
                <a:latin typeface="Angsana New" pitchFamily="18" charset="-34"/>
              </a:rPr>
              <a:t>1.  มีวุฒิปริญญาทางการศึกษาพิเศษหรือ  </a:t>
            </a:r>
          </a:p>
          <a:p>
            <a:pPr marL="996950" indent="-914400">
              <a:buFont typeface="Wingdings 2" pitchFamily="18" charset="2"/>
              <a:buNone/>
              <a:defRPr/>
            </a:pPr>
            <a:r>
              <a:rPr lang="th-TH" sz="4800" b="1" dirty="0" smtClean="0">
                <a:solidFill>
                  <a:srgbClr val="002060"/>
                </a:solidFill>
                <a:latin typeface="Angsana New" pitchFamily="18" charset="-34"/>
              </a:rPr>
              <a:t>     ผ่านการอบรม ตามหลักสูตรที่ ก.ค.ศ.</a:t>
            </a:r>
          </a:p>
          <a:p>
            <a:pPr marL="996950" indent="-914400">
              <a:buFont typeface="Wingdings 2" pitchFamily="18" charset="2"/>
              <a:buNone/>
              <a:defRPr/>
            </a:pPr>
            <a:r>
              <a:rPr lang="th-TH" sz="4800" b="1" dirty="0" smtClean="0">
                <a:solidFill>
                  <a:srgbClr val="002060"/>
                </a:solidFill>
                <a:latin typeface="Angsana New" pitchFamily="18" charset="-34"/>
              </a:rPr>
              <a:t>     อนุมัติหรือรับรอง</a:t>
            </a:r>
          </a:p>
          <a:p>
            <a:pPr marL="596900" indent="-514350">
              <a:buFont typeface="Wingdings 2" pitchFamily="18" charset="2"/>
              <a:buNone/>
              <a:defRPr/>
            </a:pPr>
            <a:r>
              <a:rPr lang="th-TH" sz="4800" b="1" dirty="0" smtClean="0">
                <a:solidFill>
                  <a:srgbClr val="002060"/>
                </a:solidFill>
                <a:latin typeface="Angsana New" pitchFamily="18" charset="-34"/>
              </a:rPr>
              <a:t>2.  ดำรงตำแหน่งครูผู้ช่วย/ครู</a:t>
            </a:r>
          </a:p>
          <a:p>
            <a:pPr marL="596900" indent="-514350">
              <a:buFont typeface="Wingdings 2" pitchFamily="18" charset="2"/>
              <a:buNone/>
              <a:defRPr/>
            </a:pPr>
            <a:endParaRPr lang="th-TH" dirty="0" smtClean="0"/>
          </a:p>
          <a:p>
            <a:pPr marL="596900" indent="-514350">
              <a:buFont typeface="Wingdings 2" pitchFamily="18" charset="2"/>
              <a:buNone/>
              <a:defRPr/>
            </a:pPr>
            <a:endParaRPr lang="th-TH" dirty="0"/>
          </a:p>
        </p:txBody>
      </p:sp>
      <p:sp>
        <p:nvSpPr>
          <p:cNvPr id="14" name="แผนผังลําดับงาน: กระบวนการสำรอง 13"/>
          <p:cNvSpPr/>
          <p:nvPr/>
        </p:nvSpPr>
        <p:spPr>
          <a:xfrm>
            <a:off x="1358792" y="535285"/>
            <a:ext cx="7686783" cy="805483"/>
          </a:xfrm>
          <a:prstGeom prst="flowChartAlternateProcess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498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ชื่อเรื่อง 4"/>
          <p:cNvSpPr>
            <a:spLocks noGrp="1"/>
          </p:cNvSpPr>
          <p:nvPr>
            <p:ph type="title"/>
          </p:nvPr>
        </p:nvSpPr>
        <p:spPr>
          <a:xfrm>
            <a:off x="899592" y="0"/>
            <a:ext cx="8244408" cy="5929330"/>
          </a:xfrm>
        </p:spPr>
        <p:txBody>
          <a:bodyPr anchor="t">
            <a:normAutofit fontScale="90000"/>
          </a:bodyPr>
          <a:lstStyle/>
          <a:p>
            <a:pPr>
              <a:defRPr/>
            </a:pPr>
            <a:r>
              <a:rPr lang="th-TH" sz="4000" b="1" dirty="0">
                <a:latin typeface="Angsana New" pitchFamily="18" charset="-34"/>
                <a:cs typeface="+mn-cs"/>
              </a:rPr>
              <a:t/>
            </a:r>
            <a:br>
              <a:rPr lang="th-TH" sz="4000" b="1" dirty="0">
                <a:latin typeface="Angsana New" pitchFamily="18" charset="-34"/>
                <a:cs typeface="+mn-cs"/>
              </a:rPr>
            </a:br>
            <a:r>
              <a:rPr lang="th-TH" sz="4000" b="1" dirty="0" smtClean="0">
                <a:latin typeface="Angsana New" pitchFamily="18" charset="-34"/>
                <a:cs typeface="+mn-cs"/>
              </a:rPr>
              <a:t>       </a:t>
            </a:r>
            <a:r>
              <a:rPr lang="th-TH" sz="4000" b="1" dirty="0" smtClean="0">
                <a:solidFill>
                  <a:srgbClr val="FF0000"/>
                </a:solidFill>
                <a:latin typeface="Angsana New" pitchFamily="18" charset="-34"/>
                <a:cs typeface="+mn-cs"/>
              </a:rPr>
              <a:t>3</a:t>
            </a:r>
            <a:r>
              <a:rPr lang="th-TH" sz="4000" b="1" dirty="0">
                <a:solidFill>
                  <a:srgbClr val="FF0000"/>
                </a:solidFill>
                <a:latin typeface="Angsana New" pitchFamily="18" charset="-34"/>
                <a:cs typeface="+mn-cs"/>
              </a:rPr>
              <a:t>. มีเวลาทำการสอนคนพิการ</a:t>
            </a:r>
            <a:br>
              <a:rPr lang="th-TH" sz="4000" b="1" dirty="0">
                <a:solidFill>
                  <a:srgbClr val="FF0000"/>
                </a:solidFill>
                <a:latin typeface="Angsana New" pitchFamily="18" charset="-34"/>
                <a:cs typeface="+mn-cs"/>
              </a:rPr>
            </a:br>
            <a:r>
              <a:rPr lang="th-TH" sz="4000" b="1" dirty="0">
                <a:latin typeface="Angsana New" pitchFamily="18" charset="-34"/>
                <a:cs typeface="+mn-cs"/>
              </a:rPr>
              <a:t>           </a:t>
            </a:r>
            <a:r>
              <a:rPr lang="th-TH" sz="4000" b="1" dirty="0">
                <a:solidFill>
                  <a:srgbClr val="7030A0"/>
                </a:solidFill>
                <a:latin typeface="Angsana New" pitchFamily="18" charset="-34"/>
                <a:cs typeface="+mn-cs"/>
              </a:rPr>
              <a:t>ครูประจำชั้นที่แยกสอนคนพิการเป็นห้องพิเศษ</a:t>
            </a:r>
            <a:br>
              <a:rPr lang="th-TH" sz="4000" b="1" dirty="0">
                <a:solidFill>
                  <a:srgbClr val="7030A0"/>
                </a:solidFill>
                <a:latin typeface="Angsana New" pitchFamily="18" charset="-34"/>
                <a:cs typeface="+mn-cs"/>
              </a:rPr>
            </a:br>
            <a:r>
              <a:rPr lang="th-TH" sz="4000" b="1" dirty="0">
                <a:solidFill>
                  <a:srgbClr val="7030A0"/>
                </a:solidFill>
                <a:latin typeface="Angsana New" pitchFamily="18" charset="-34"/>
                <a:cs typeface="+mn-cs"/>
              </a:rPr>
              <a:t>โดยเฉพาะ     18 หน่วยชม./สัปดาห์ คนพิการ      6 คน</a:t>
            </a:r>
            <a:br>
              <a:rPr lang="th-TH" sz="4000" b="1" dirty="0">
                <a:solidFill>
                  <a:srgbClr val="7030A0"/>
                </a:solidFill>
                <a:latin typeface="Angsana New" pitchFamily="18" charset="-34"/>
                <a:cs typeface="+mn-cs"/>
              </a:rPr>
            </a:br>
            <a:r>
              <a:rPr lang="th-TH" sz="4000" b="1" dirty="0">
                <a:solidFill>
                  <a:srgbClr val="7030A0"/>
                </a:solidFill>
                <a:latin typeface="Angsana New" pitchFamily="18" charset="-34"/>
                <a:cs typeface="+mn-cs"/>
              </a:rPr>
              <a:t>          ครูเสริมวิชาการ      18 หน่วยชม./สัปดาห์ </a:t>
            </a:r>
            <a:br>
              <a:rPr lang="th-TH" sz="4000" b="1" dirty="0">
                <a:solidFill>
                  <a:srgbClr val="7030A0"/>
                </a:solidFill>
                <a:latin typeface="Angsana New" pitchFamily="18" charset="-34"/>
                <a:cs typeface="+mn-cs"/>
              </a:rPr>
            </a:br>
            <a:r>
              <a:rPr lang="th-TH" sz="4000" b="1" dirty="0">
                <a:solidFill>
                  <a:srgbClr val="7030A0"/>
                </a:solidFill>
                <a:latin typeface="Angsana New" pitchFamily="18" charset="-34"/>
                <a:cs typeface="+mn-cs"/>
              </a:rPr>
              <a:t>          คนพิการ      6 คน</a:t>
            </a:r>
            <a:br>
              <a:rPr lang="th-TH" sz="4000" b="1" dirty="0">
                <a:solidFill>
                  <a:srgbClr val="7030A0"/>
                </a:solidFill>
                <a:latin typeface="Angsana New" pitchFamily="18" charset="-34"/>
                <a:cs typeface="+mn-cs"/>
              </a:rPr>
            </a:br>
            <a:r>
              <a:rPr lang="th-TH" sz="4000" b="1" dirty="0">
                <a:solidFill>
                  <a:srgbClr val="7030A0"/>
                </a:solidFill>
                <a:latin typeface="Angsana New" pitchFamily="18" charset="-34"/>
                <a:cs typeface="+mn-cs"/>
              </a:rPr>
              <a:t>          ครูเดินสอน      18 หน่วยชม./สัปดาห์ สถานศึกษา </a:t>
            </a:r>
            <a:br>
              <a:rPr lang="th-TH" sz="4000" b="1" dirty="0">
                <a:solidFill>
                  <a:srgbClr val="7030A0"/>
                </a:solidFill>
                <a:latin typeface="Angsana New" pitchFamily="18" charset="-34"/>
                <a:cs typeface="+mn-cs"/>
              </a:rPr>
            </a:br>
            <a:r>
              <a:rPr lang="th-TH" sz="4000" b="1" dirty="0">
                <a:solidFill>
                  <a:srgbClr val="7030A0"/>
                </a:solidFill>
                <a:latin typeface="Angsana New" pitchFamily="18" charset="-34"/>
                <a:cs typeface="+mn-cs"/>
              </a:rPr>
              <a:t>          2 แห่ง คนพิการ      3 คน</a:t>
            </a:r>
            <a:br>
              <a:rPr lang="th-TH" sz="4000" b="1" dirty="0">
                <a:solidFill>
                  <a:srgbClr val="7030A0"/>
                </a:solidFill>
                <a:latin typeface="Angsana New" pitchFamily="18" charset="-34"/>
                <a:cs typeface="+mn-cs"/>
              </a:rPr>
            </a:br>
            <a:r>
              <a:rPr lang="th-TH" sz="4000" b="1" dirty="0">
                <a:solidFill>
                  <a:srgbClr val="7030A0"/>
                </a:solidFill>
                <a:latin typeface="Angsana New" pitchFamily="18" charset="-34"/>
                <a:cs typeface="+mn-cs"/>
              </a:rPr>
              <a:t>         ครูประจำชั้นของชั้นเรียนที่มีคนพิการเรียนร่วม</a:t>
            </a:r>
            <a:br>
              <a:rPr lang="th-TH" sz="4000" b="1" dirty="0">
                <a:solidFill>
                  <a:srgbClr val="7030A0"/>
                </a:solidFill>
                <a:latin typeface="Angsana New" pitchFamily="18" charset="-34"/>
                <a:cs typeface="+mn-cs"/>
              </a:rPr>
            </a:br>
            <a:r>
              <a:rPr lang="th-TH" sz="4000" b="1" dirty="0">
                <a:solidFill>
                  <a:srgbClr val="7030A0"/>
                </a:solidFill>
                <a:latin typeface="Angsana New" pitchFamily="18" charset="-34"/>
                <a:cs typeface="+mn-cs"/>
              </a:rPr>
              <a:t>กับคนปกติ      18 หน่วยชม. ปฏิบัติหน้าที่ครูสอนเสริมวิชาการเพิ่มเติม      5 หน่วยชม./สัปดาห์ คนพิการ       3  คน</a:t>
            </a:r>
            <a:r>
              <a:rPr lang="th-TH" sz="2800" dirty="0">
                <a:solidFill>
                  <a:srgbClr val="7030A0"/>
                </a:solidFill>
                <a:cs typeface="+mn-cs"/>
              </a:rPr>
              <a:t/>
            </a:r>
            <a:br>
              <a:rPr lang="th-TH" sz="2800" dirty="0">
                <a:solidFill>
                  <a:srgbClr val="7030A0"/>
                </a:solidFill>
                <a:cs typeface="+mn-cs"/>
              </a:rPr>
            </a:br>
            <a:endParaRPr lang="th-TH" sz="2800" dirty="0">
              <a:solidFill>
                <a:srgbClr val="7030A0"/>
              </a:solidFill>
              <a:cs typeface="+mn-cs"/>
            </a:endParaRPr>
          </a:p>
        </p:txBody>
      </p:sp>
      <p:sp>
        <p:nvSpPr>
          <p:cNvPr id="7" name="พระอาทิตย์ 6"/>
          <p:cNvSpPr/>
          <p:nvPr/>
        </p:nvSpPr>
        <p:spPr>
          <a:xfrm>
            <a:off x="1317508" y="1282687"/>
            <a:ext cx="503238" cy="288925"/>
          </a:xfrm>
          <a:prstGeom prst="su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8" name="ลูกศรขวา 7"/>
          <p:cNvSpPr/>
          <p:nvPr/>
        </p:nvSpPr>
        <p:spPr>
          <a:xfrm>
            <a:off x="2411760" y="1844824"/>
            <a:ext cx="285750" cy="142875"/>
          </a:xfrm>
          <a:prstGeom prst="right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9" name="ลูกศรขวา 8"/>
          <p:cNvSpPr/>
          <p:nvPr/>
        </p:nvSpPr>
        <p:spPr>
          <a:xfrm>
            <a:off x="3419872" y="3501008"/>
            <a:ext cx="285750" cy="144462"/>
          </a:xfrm>
          <a:prstGeom prst="right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0" name="หน้ายิ้ม 9"/>
          <p:cNvSpPr/>
          <p:nvPr/>
        </p:nvSpPr>
        <p:spPr>
          <a:xfrm>
            <a:off x="1113751" y="2358717"/>
            <a:ext cx="360363" cy="288925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1" name="ลูกศรขวา 10"/>
          <p:cNvSpPr/>
          <p:nvPr/>
        </p:nvSpPr>
        <p:spPr>
          <a:xfrm>
            <a:off x="4137025" y="2430948"/>
            <a:ext cx="284162" cy="144462"/>
          </a:xfrm>
          <a:prstGeom prst="right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2" name="ลูกศรขวา 11"/>
          <p:cNvSpPr/>
          <p:nvPr/>
        </p:nvSpPr>
        <p:spPr>
          <a:xfrm>
            <a:off x="3042550" y="3033570"/>
            <a:ext cx="285750" cy="144463"/>
          </a:xfrm>
          <a:prstGeom prst="right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3" name="ลูกศรขวา 12"/>
          <p:cNvSpPr/>
          <p:nvPr/>
        </p:nvSpPr>
        <p:spPr>
          <a:xfrm>
            <a:off x="3920414" y="4077072"/>
            <a:ext cx="284162" cy="142875"/>
          </a:xfrm>
          <a:prstGeom prst="right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4" name="หน้ายิ้ม 13"/>
          <p:cNvSpPr/>
          <p:nvPr/>
        </p:nvSpPr>
        <p:spPr>
          <a:xfrm>
            <a:off x="1113752" y="3492418"/>
            <a:ext cx="360362" cy="287337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5" name="หน้ายิ้ม 14"/>
          <p:cNvSpPr/>
          <p:nvPr/>
        </p:nvSpPr>
        <p:spPr>
          <a:xfrm>
            <a:off x="1115293" y="4509120"/>
            <a:ext cx="360363" cy="287338"/>
          </a:xfrm>
          <a:prstGeom prst="smileyFac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/>
              <a:t>       </a:t>
            </a:r>
          </a:p>
        </p:txBody>
      </p:sp>
      <p:sp>
        <p:nvSpPr>
          <p:cNvPr id="16" name="ลูกศรขวา 15"/>
          <p:cNvSpPr/>
          <p:nvPr/>
        </p:nvSpPr>
        <p:spPr>
          <a:xfrm>
            <a:off x="7019925" y="1916261"/>
            <a:ext cx="285750" cy="142875"/>
          </a:xfrm>
          <a:prstGeom prst="right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7" name="ลูกศรขวา 16"/>
          <p:cNvSpPr/>
          <p:nvPr/>
        </p:nvSpPr>
        <p:spPr>
          <a:xfrm>
            <a:off x="7744222" y="5733256"/>
            <a:ext cx="284162" cy="142875"/>
          </a:xfrm>
          <a:prstGeom prst="right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8" name="ลูกศรขวา 17"/>
          <p:cNvSpPr/>
          <p:nvPr/>
        </p:nvSpPr>
        <p:spPr>
          <a:xfrm>
            <a:off x="2555776" y="5157192"/>
            <a:ext cx="284163" cy="144463"/>
          </a:xfrm>
          <a:prstGeom prst="right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9" name="ลูกศรขวา 18"/>
          <p:cNvSpPr/>
          <p:nvPr/>
        </p:nvSpPr>
        <p:spPr>
          <a:xfrm>
            <a:off x="3203848" y="5733256"/>
            <a:ext cx="284162" cy="142875"/>
          </a:xfrm>
          <a:prstGeom prst="rightArrow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06692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ไหลเวียน">
  <a:themeElements>
    <a:clrScheme name="ไหลเวียน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ไหลเวียน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201</TotalTime>
  <Words>320</Words>
  <Application>Microsoft Office PowerPoint</Application>
  <PresentationFormat>นำเสนอทางหน้าจอ (4:3)</PresentationFormat>
  <Paragraphs>59</Paragraphs>
  <Slides>10</Slides>
  <Notes>1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9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20" baseType="lpstr">
      <vt:lpstr>Arial</vt:lpstr>
      <vt:lpstr>Angsana New</vt:lpstr>
      <vt:lpstr>Browallia New</vt:lpstr>
      <vt:lpstr>TH SarabunPSK</vt:lpstr>
      <vt:lpstr>Constantia</vt:lpstr>
      <vt:lpstr>Wingdings 2</vt:lpstr>
      <vt:lpstr>Calibri</vt:lpstr>
      <vt:lpstr>Gill Sans MT</vt:lpstr>
      <vt:lpstr>Cordia New</vt:lpstr>
      <vt:lpstr>ไหลเวียน</vt:lpstr>
      <vt:lpstr> ระเบียบ ก.ค.ศ.  ว่าด้วยเงินเพิ่มสำหรับตำแหน่ง ที่มีเหตุพิเศษของข้าราชการครูและ บุคลากรทางการศึกษา ที่ปฏิบัติหน้าที่สอนคนพิการ พ.ศ. 2556</vt:lpstr>
      <vt:lpstr>มาตรา 33 </vt:lpstr>
      <vt:lpstr>ประกาศในราชกิจจานุเบกษา วันที่ 13 มิถุนายน 2556</vt:lpstr>
      <vt:lpstr>                                                       พ.ค.ก.</vt:lpstr>
      <vt:lpstr>ภาพนิ่ง 5</vt:lpstr>
      <vt:lpstr>      ผู้มีสิทธิได้รับ พ.ค.ก.</vt:lpstr>
      <vt:lpstr> ผู้ที่สอนคนพิการในสถานศึกษาเฉพาะคนพิการ </vt:lpstr>
      <vt:lpstr>ผู้ที่สอนคนพิการในสถานศึกษาอื่นฯ</vt:lpstr>
      <vt:lpstr>        3. มีเวลาทำการสอนคนพิการ            ครูประจำชั้นที่แยกสอนคนพิการเป็นห้องพิเศษ โดยเฉพาะ     18 หน่วยชม./สัปดาห์ คนพิการ      6 คน           ครูเสริมวิชาการ      18 หน่วยชม./สัปดาห์            คนพิการ      6 คน           ครูเดินสอน      18 หน่วยชม./สัปดาห์ สถานศึกษา            2 แห่ง คนพิการ      3 คน          ครูประจำชั้นของชั้นเรียนที่มีคนพิการเรียนร่วม กับคนปกติ      18 หน่วยชม. ปฏิบัติหน้าที่ครูสอนเสริมวิชาการเพิ่มเติม      5 หน่วยชม./สัปดาห์ คนพิการ       3  คน </vt:lpstr>
      <vt:lpstr>ภาพนิ่ง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การดำเนินงาน ของ สำนักงาน ก.ค.ศ. (18 เมษายน – 10 สิงหาคม 2558)</dc:title>
  <dc:creator>admin</dc:creator>
  <cp:lastModifiedBy>admin</cp:lastModifiedBy>
  <cp:revision>23</cp:revision>
  <dcterms:created xsi:type="dcterms:W3CDTF">2015-08-08T03:49:49Z</dcterms:created>
  <dcterms:modified xsi:type="dcterms:W3CDTF">2015-08-10T04:22:07Z</dcterms:modified>
</cp:coreProperties>
</file>